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6" r:id="rId5"/>
    <p:sldId id="267" r:id="rId6"/>
    <p:sldId id="268" r:id="rId7"/>
    <p:sldId id="270" r:id="rId8"/>
    <p:sldId id="271" r:id="rId9"/>
    <p:sldId id="272" r:id="rId10"/>
    <p:sldId id="258" r:id="rId11"/>
    <p:sldId id="273" r:id="rId12"/>
    <p:sldId id="259" r:id="rId13"/>
    <p:sldId id="260" r:id="rId14"/>
    <p:sldId id="277" r:id="rId15"/>
    <p:sldId id="278" r:id="rId16"/>
    <p:sldId id="261" r:id="rId17"/>
    <p:sldId id="262" r:id="rId18"/>
    <p:sldId id="274" r:id="rId19"/>
    <p:sldId id="275" r:id="rId20"/>
    <p:sldId id="263" r:id="rId21"/>
    <p:sldId id="264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C96B9-7D4A-4013-87EF-2D0FDE18B518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C63FD-3338-4A3B-921C-68F09C22E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 smtClean="0"/>
              <a:t>2.TRŽIŠNE STRUKTURE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356992"/>
            <a:ext cx="31337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Tržište na kojem se nalazi velik broj proizvođača i potrošača, ali se proizvodi međusobno razlikuju</a:t>
            </a:r>
          </a:p>
          <a:p>
            <a:r>
              <a:rPr lang="hr-HR" dirty="0" smtClean="0"/>
              <a:t>Razlika (diferencijacija) među proizvodima daje proizvođačima malu tržišnu moć, odnosno mogućnost utjecaja na cijenu upravo na temelju određenih karakteristika tržišta</a:t>
            </a:r>
          </a:p>
          <a:p>
            <a:r>
              <a:rPr lang="hr-HR" b="1" dirty="0" smtClean="0"/>
              <a:t>Jasna diferencijacija</a:t>
            </a:r>
            <a:r>
              <a:rPr lang="hr-HR" dirty="0" smtClean="0"/>
              <a:t> proizvoda osigurava konkurentima malu tržišnu moć - mala sloboda u određivanju cijena (primjer zubne paste)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Ako monopolistički konkurent želi povećati tržišnu moć mora se jasnije diferencirati (proizvodom ili lokacijski)</a:t>
            </a:r>
          </a:p>
          <a:p>
            <a:pPr>
              <a:lnSpc>
                <a:spcPct val="90000"/>
              </a:lnSpc>
            </a:pPr>
            <a:r>
              <a:rPr lang="hr-HR" b="1" dirty="0" smtClean="0"/>
              <a:t>Ulaz i izlaz s tržišta jednostavan</a:t>
            </a:r>
            <a:r>
              <a:rPr lang="hr-HR" dirty="0" smtClean="0"/>
              <a:t>, mobilnost </a:t>
            </a:r>
            <a:r>
              <a:rPr lang="hr-HR" dirty="0" err="1" smtClean="0"/>
              <a:t>inputa</a:t>
            </a:r>
            <a:endParaRPr lang="en-GB" b="1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>2.3. Tržište oligopola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lnSpc>
                <a:spcPct val="90000"/>
              </a:lnSpc>
            </a:pPr>
            <a:r>
              <a:rPr lang="hr-HR" sz="5500" dirty="0" smtClean="0"/>
              <a:t>Obilježja oligopolskog tržišta</a:t>
            </a:r>
            <a:r>
              <a:rPr lang="hr-HR" sz="5500" dirty="0" smtClean="0"/>
              <a:t>:</a:t>
            </a:r>
          </a:p>
          <a:p>
            <a:pPr marL="457200" indent="-457200">
              <a:lnSpc>
                <a:spcPct val="90000"/>
              </a:lnSpc>
              <a:buNone/>
            </a:pPr>
            <a:r>
              <a:rPr lang="hr-HR" sz="5500" dirty="0" smtClean="0"/>
              <a:t> </a:t>
            </a:r>
            <a:endParaRPr lang="hr-HR" sz="5500" dirty="0" smtClean="0"/>
          </a:p>
          <a:p>
            <a:pPr marL="857250" lvl="1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5100" b="1" dirty="0" smtClean="0"/>
              <a:t>manji broj poduzeća</a:t>
            </a:r>
            <a:r>
              <a:rPr lang="hr-HR" sz="5100" dirty="0" smtClean="0"/>
              <a:t> koja imaju </a:t>
            </a:r>
            <a:r>
              <a:rPr lang="hr-HR" sz="5100" b="1" dirty="0" smtClean="0"/>
              <a:t>značajniju tržišnu moć</a:t>
            </a:r>
          </a:p>
          <a:p>
            <a:pPr marL="857250" lvl="1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5100" b="1" dirty="0" smtClean="0"/>
              <a:t>proizvode identične</a:t>
            </a:r>
            <a:r>
              <a:rPr lang="hr-HR" sz="5100" dirty="0" smtClean="0"/>
              <a:t> proizvode (industrija čelika, aluminija) </a:t>
            </a:r>
            <a:r>
              <a:rPr lang="hr-HR" sz="5100" b="1" dirty="0" smtClean="0"/>
              <a:t>ili diferencirane</a:t>
            </a:r>
            <a:r>
              <a:rPr lang="hr-HR" sz="5100" dirty="0" smtClean="0"/>
              <a:t> (automobilska industrija)</a:t>
            </a:r>
          </a:p>
          <a:p>
            <a:pPr marL="857250" lvl="1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5100" b="1" dirty="0" smtClean="0"/>
              <a:t>prodaja</a:t>
            </a:r>
            <a:r>
              <a:rPr lang="hr-HR" sz="5100" dirty="0" smtClean="0"/>
              <a:t> se temelji na </a:t>
            </a:r>
            <a:r>
              <a:rPr lang="hr-HR" sz="5100" b="1" dirty="0" smtClean="0"/>
              <a:t>snažnom oglašavanju</a:t>
            </a:r>
            <a:r>
              <a:rPr lang="hr-HR" sz="5100" dirty="0" smtClean="0"/>
              <a:t>, česta oštra </a:t>
            </a:r>
            <a:r>
              <a:rPr lang="hr-HR" sz="5100" b="1" dirty="0" smtClean="0"/>
              <a:t>konkurencija u kvaliteti</a:t>
            </a:r>
          </a:p>
          <a:p>
            <a:pPr marL="857250" lvl="1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5100" b="1" dirty="0" smtClean="0"/>
              <a:t>prepreke ulasku</a:t>
            </a:r>
            <a:r>
              <a:rPr lang="hr-HR" sz="5100" dirty="0" smtClean="0"/>
              <a:t> - nije lako ući na tržište oligopola</a:t>
            </a:r>
          </a:p>
          <a:p>
            <a:pPr marL="857250" lvl="1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5100" b="1" dirty="0" smtClean="0"/>
              <a:t>što ih je manje</a:t>
            </a:r>
            <a:r>
              <a:rPr lang="hr-HR" sz="5100" dirty="0" smtClean="0"/>
              <a:t>, to su poduzeća </a:t>
            </a:r>
            <a:r>
              <a:rPr lang="hr-HR" sz="5100" b="1" dirty="0" smtClean="0"/>
              <a:t>međusobno ovisnija</a:t>
            </a:r>
          </a:p>
          <a:p>
            <a:pPr marL="857250" lvl="1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5100" b="1" dirty="0" err="1" smtClean="0"/>
              <a:t>duopol</a:t>
            </a:r>
            <a:r>
              <a:rPr lang="hr-HR" sz="5100" b="1" dirty="0" smtClean="0"/>
              <a:t> –</a:t>
            </a:r>
            <a:r>
              <a:rPr lang="hr-HR" sz="5100" dirty="0" smtClean="0"/>
              <a:t> dva poduzeća u industriji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2.3. Tržište oligopola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Tržište na kojem se nalazi mali broj proizvođača koji proizvode homogene ili difrenecirane proizvode i imaju veliku tržišnu moć, odnosno veliki utjecaj na cijenu i količinu proizvoda na tržištu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hr-HR" dirty="0" smtClean="0"/>
              <a:t>Nekoliko je razloga za postojanje oligopolskog tržišta:</a:t>
            </a:r>
          </a:p>
          <a:p>
            <a:pPr marL="914400" lvl="1" indent="-514350">
              <a:buFont typeface="+mj-lt"/>
              <a:buAutoNum type="arabicPeriod"/>
            </a:pPr>
            <a:r>
              <a:rPr lang="hr-HR" dirty="0" smtClean="0"/>
              <a:t>Ekonomski razlozi (postojanje ekonomije obujma)</a:t>
            </a:r>
          </a:p>
          <a:p>
            <a:pPr marL="914400" lvl="1" indent="-514350">
              <a:buFont typeface="+mj-lt"/>
              <a:buAutoNum type="arabicPeriod"/>
            </a:pPr>
            <a:r>
              <a:rPr lang="hr-HR" dirty="0" smtClean="0"/>
              <a:t>Administrativni razlozi (zakonske odredbe, davanje licenci, koncesija, patenata)</a:t>
            </a:r>
          </a:p>
          <a:p>
            <a:pPr marL="914400" lvl="1" indent="-514350">
              <a:buFont typeface="+mj-lt"/>
              <a:buAutoNum type="arabicPeriod"/>
            </a:pPr>
            <a:r>
              <a:rPr lang="hr-HR" dirty="0" smtClean="0"/>
              <a:t>Promocija i oglašavanje (snažno suparništvo među manjim brojem konkurenata)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1"/>
            <a:ext cx="8513514" cy="576063"/>
          </a:xfrm>
        </p:spPr>
        <p:txBody>
          <a:bodyPr>
            <a:normAutofit fontScale="90000"/>
          </a:bodyPr>
          <a:lstStyle/>
          <a:p>
            <a:r>
              <a:rPr lang="hr-HR" sz="4000" b="1" dirty="0" smtClean="0"/>
              <a:t>Vrste oligopola</a:t>
            </a:r>
            <a:endParaRPr lang="hr-HR" sz="4000" b="1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80728"/>
            <a:ext cx="8569325" cy="56883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hr-HR" sz="2800" b="1" dirty="0"/>
              <a:t>Čisti oligopol</a:t>
            </a:r>
            <a:r>
              <a:rPr lang="hr-HR" sz="2800" dirty="0"/>
              <a:t> – konkurenti proizvode identične proizvode, najveći profit izvlače iz proizvodnje točno određenih količina – konkuriraju količinama</a:t>
            </a:r>
          </a:p>
          <a:p>
            <a:pPr lvl="1">
              <a:lnSpc>
                <a:spcPct val="90000"/>
              </a:lnSpc>
            </a:pPr>
            <a:r>
              <a:rPr lang="hr-HR" dirty="0"/>
              <a:t>Ako previše proizvedu u odnosu na tržišnu potražnju, pada cijena i njihovi profiti</a:t>
            </a:r>
          </a:p>
          <a:p>
            <a:pPr lvl="1">
              <a:lnSpc>
                <a:spcPct val="90000"/>
              </a:lnSpc>
            </a:pPr>
            <a:r>
              <a:rPr lang="hr-HR" dirty="0"/>
              <a:t>Ako strateški razmišljaju – profiti stabilni (proizvodnja čelika, aluminija,..)</a:t>
            </a:r>
          </a:p>
          <a:p>
            <a:pPr>
              <a:lnSpc>
                <a:spcPct val="90000"/>
              </a:lnSpc>
            </a:pPr>
            <a:r>
              <a:rPr lang="hr-HR" sz="2800" b="1" dirty="0"/>
              <a:t>Diferencirani oligopol</a:t>
            </a:r>
            <a:r>
              <a:rPr lang="hr-HR" sz="2800" dirty="0"/>
              <a:t> – proizvode diferencirane proizvode (automobili) – konkuriraju cijenama, profiti nestabilni</a:t>
            </a:r>
          </a:p>
          <a:p>
            <a:pPr>
              <a:lnSpc>
                <a:spcPct val="90000"/>
              </a:lnSpc>
            </a:pPr>
            <a:r>
              <a:rPr lang="hr-HR" sz="2800" dirty="0"/>
              <a:t>Kartel – sporazumno udruživanje proizvođača (međunarodno), određuju količine i utječu na cijenu na svjetskom tržištu – primjer OPEC</a:t>
            </a:r>
          </a:p>
          <a:p>
            <a:pPr>
              <a:lnSpc>
                <a:spcPct val="90000"/>
              </a:lnSpc>
            </a:pPr>
            <a:endParaRPr lang="hr-HR" sz="24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" y="260649"/>
            <a:ext cx="8909050" cy="576064"/>
          </a:xfrm>
        </p:spPr>
        <p:txBody>
          <a:bodyPr anchor="ctr">
            <a:normAutofit fontScale="90000"/>
          </a:bodyPr>
          <a:lstStyle/>
          <a:p>
            <a:r>
              <a:rPr lang="hr-HR" sz="3600" b="1" dirty="0" smtClean="0"/>
              <a:t>Strategijsko međudjelovanje oligopola</a:t>
            </a:r>
            <a:endParaRPr lang="en-GB" sz="3600" b="1" dirty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052736"/>
            <a:ext cx="8353425" cy="5543327"/>
          </a:xfrm>
        </p:spPr>
        <p:txBody>
          <a:bodyPr>
            <a:normAutofit/>
          </a:bodyPr>
          <a:lstStyle/>
          <a:p>
            <a:r>
              <a:rPr lang="hr-HR" b="1" dirty="0"/>
              <a:t>Strategijsko međudjelovanje</a:t>
            </a:r>
            <a:r>
              <a:rPr lang="hr-HR" dirty="0"/>
              <a:t> - situacija u kojoj poslovne odluke jednog poduzeća ovise o odlukama ostalih konkurenata</a:t>
            </a:r>
          </a:p>
          <a:p>
            <a:r>
              <a:rPr lang="hr-HR" dirty="0" smtClean="0"/>
              <a:t>Strategijsko međudjelovanje</a:t>
            </a:r>
            <a:r>
              <a:rPr lang="hr-HR" dirty="0"/>
              <a:t>:</a:t>
            </a:r>
          </a:p>
          <a:p>
            <a:pPr lvl="1"/>
            <a:r>
              <a:rPr lang="hr-HR" sz="3200" b="1" dirty="0"/>
              <a:t>Kooperativno</a:t>
            </a:r>
            <a:r>
              <a:rPr lang="hr-HR" sz="3200" dirty="0"/>
              <a:t> – izravno ili neizravno dogovaranje konkurenata o cijeni i količini proizvodnje radi podjele tržišta i ostvarenja što većih profita</a:t>
            </a:r>
          </a:p>
          <a:p>
            <a:pPr lvl="1"/>
            <a:r>
              <a:rPr lang="hr-HR" sz="3200" b="1" dirty="0"/>
              <a:t>Nekooperativno</a:t>
            </a:r>
            <a:r>
              <a:rPr lang="hr-HR" sz="3200" dirty="0"/>
              <a:t> – strateške odluke poduzeća donose neovisno jedno od drugog</a:t>
            </a:r>
            <a:endParaRPr lang="en-GB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>2.4. Monopol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hr-HR" b="1" dirty="0" smtClean="0"/>
              <a:t>Tržišne strukture u kojima pojedinačna poduzeća imaju u određenoj mjeri nadzor nad cijenom svojih proizvoda – tržišna moć</a:t>
            </a:r>
          </a:p>
          <a:p>
            <a:pPr>
              <a:lnSpc>
                <a:spcPct val="90000"/>
              </a:lnSpc>
            </a:pPr>
            <a:r>
              <a:rPr lang="hr-HR" b="1" dirty="0" smtClean="0"/>
              <a:t>Razlike</a:t>
            </a:r>
            <a:r>
              <a:rPr lang="hr-HR" dirty="0" smtClean="0"/>
              <a:t> među tržištima nesavršene konkurencije </a:t>
            </a:r>
            <a:r>
              <a:rPr lang="hr-HR" b="1" dirty="0" smtClean="0"/>
              <a:t>ovise o slobodi odlučivanja o cijeni</a:t>
            </a:r>
            <a:r>
              <a:rPr lang="hr-HR" dirty="0" smtClean="0"/>
              <a:t> (</a:t>
            </a:r>
            <a:r>
              <a:rPr lang="hr-HR" b="1" dirty="0" smtClean="0"/>
              <a:t>o stupnju monopolske moći)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Na takvim tržištima </a:t>
            </a:r>
            <a:r>
              <a:rPr lang="hr-HR" u="sng" dirty="0" smtClean="0"/>
              <a:t>može postojati i snažno suparništvo</a:t>
            </a:r>
            <a:r>
              <a:rPr lang="hr-HR" dirty="0" smtClean="0"/>
              <a:t> među konkurentima (borba cijenama za povećanjem tržišnih udjela) </a:t>
            </a:r>
            <a:r>
              <a:rPr lang="hr-HR" u="sng" dirty="0" smtClean="0"/>
              <a:t>a mogu djelovati i kooperativno</a:t>
            </a:r>
            <a:r>
              <a:rPr lang="hr-HR" dirty="0" smtClean="0"/>
              <a:t> (sporazumno dijele tržište)</a:t>
            </a:r>
          </a:p>
          <a:p>
            <a:r>
              <a:rPr lang="hr-HR" dirty="0" smtClean="0"/>
              <a:t>Nekonkurentna tržišna struktura na kojem posluje samo jedan proizvođač ili pružatelj proizvoda ili usluge</a:t>
            </a:r>
          </a:p>
          <a:p>
            <a:r>
              <a:rPr lang="hr-HR" dirty="0" smtClean="0"/>
              <a:t>Monopolist ima potpunu kontrolu nad cijenama i količinama na tržištu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hr-HR" dirty="0" smtClean="0"/>
              <a:t>Razlozi postojanja monopola su sljedeći:</a:t>
            </a:r>
          </a:p>
          <a:p>
            <a:r>
              <a:rPr lang="hr-HR" dirty="0" smtClean="0"/>
              <a:t>Vlasništvo nad ključnim prirodnim resursom (voda, nafta, plin)</a:t>
            </a:r>
          </a:p>
          <a:p>
            <a:r>
              <a:rPr lang="hr-HR" dirty="0" smtClean="0"/>
              <a:t>Ekonomski razlozi (troškovne prednosti koje nastaju proizvodnjom ekonomije obujma), a tu situaciju nazivamo tzv. </a:t>
            </a:r>
            <a:r>
              <a:rPr lang="hr-HR" b="1" dirty="0" smtClean="0"/>
              <a:t>prirodnim monopolom</a:t>
            </a:r>
          </a:p>
          <a:p>
            <a:r>
              <a:rPr lang="hr-HR" dirty="0" smtClean="0"/>
              <a:t>Administrativni razlozi kojima državna tijela smanjuju značajno broj potencijalnih konkurenata u nekom sektoru (carine ili kvote)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Prirodni monopol</a:t>
            </a:r>
            <a:endParaRPr lang="hr-H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hr-HR" dirty="0" smtClean="0"/>
              <a:t>PRIRODNI MONOPOLI - imaju troškovnu prednost pred ostalim poduzećima zbog ekonomija obujma ili rastućih prinosa na opseg</a:t>
            </a:r>
          </a:p>
          <a:p>
            <a:r>
              <a:rPr lang="hr-HR" dirty="0" smtClean="0"/>
              <a:t>PRIRODNI MONOPOL može zadovoljiti cijelu tržišnu potražnju pri trošku koji je niži od troškova potencijalne </a:t>
            </a:r>
            <a:r>
              <a:rPr lang="hr-HR" dirty="0" smtClean="0"/>
              <a:t>konkurencije</a:t>
            </a:r>
            <a:endParaRPr lang="en-GB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Ekonomija obujma</a:t>
            </a:r>
            <a:endParaRPr lang="hr-H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EKONOMIJE OBUJMA ili rastući prinosi na opseg u nekoj grani ili industriji - preduvjet za nesavršenu konkurenciju (prerađivačka industrija, velika poduzeća zbog tehnološkog napretka i inovacija)</a:t>
            </a:r>
          </a:p>
          <a:p>
            <a:r>
              <a:rPr lang="hr-HR" dirty="0" smtClean="0"/>
              <a:t>Ekonomija obujma – troškovi rastu sporije od rasta proizvodnje (L i K neravnomjerno rastu, Q raste brže od TC), prosječni AC i granični troškovi MC padaju</a:t>
            </a:r>
            <a:endParaRPr lang="en-GB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2.1. Tržište savršene ili potpune konkurencije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hr-HR" dirty="0" smtClean="0"/>
              <a:t>Karakteristike:</a:t>
            </a:r>
          </a:p>
          <a:p>
            <a:pPr marL="914400" lvl="1" indent="-514350">
              <a:lnSpc>
                <a:spcPct val="90000"/>
              </a:lnSpc>
              <a:buFont typeface="+mj-lt"/>
              <a:buAutoNum type="arabicPeriod"/>
            </a:pPr>
            <a:r>
              <a:rPr lang="hr-HR" b="1" dirty="0" smtClean="0"/>
              <a:t>tržište </a:t>
            </a:r>
            <a:r>
              <a:rPr lang="hr-HR" b="1" dirty="0" err="1" smtClean="0"/>
              <a:t>prihvatitelja</a:t>
            </a:r>
            <a:r>
              <a:rPr lang="hr-HR" b="1" dirty="0" smtClean="0"/>
              <a:t> cijena</a:t>
            </a:r>
          </a:p>
          <a:p>
            <a:pPr marL="914400" lvl="1" indent="-514350">
              <a:lnSpc>
                <a:spcPct val="90000"/>
              </a:lnSpc>
              <a:buFont typeface="+mj-lt"/>
              <a:buAutoNum type="arabicPeriod"/>
            </a:pPr>
            <a:r>
              <a:rPr lang="hr-HR" b="1" dirty="0" smtClean="0"/>
              <a:t>tržište </a:t>
            </a:r>
            <a:r>
              <a:rPr lang="hr-HR" b="1" dirty="0" smtClean="0"/>
              <a:t>homogenih (identičnih proizvoda)</a:t>
            </a:r>
          </a:p>
          <a:p>
            <a:pPr marL="914400" lvl="1" indent="-514350">
              <a:lnSpc>
                <a:spcPct val="90000"/>
              </a:lnSpc>
              <a:buFont typeface="+mj-lt"/>
              <a:buAutoNum type="arabicPeriod"/>
            </a:pPr>
            <a:r>
              <a:rPr lang="hr-HR" b="1" dirty="0" smtClean="0"/>
              <a:t>tržište </a:t>
            </a:r>
            <a:r>
              <a:rPr lang="hr-HR" b="1" dirty="0" smtClean="0"/>
              <a:t>savršene informiranosti</a:t>
            </a:r>
          </a:p>
          <a:p>
            <a:pPr marL="914400" lvl="1" indent="-514350">
              <a:lnSpc>
                <a:spcPct val="90000"/>
              </a:lnSpc>
              <a:buFont typeface="+mj-lt"/>
              <a:buAutoNum type="arabicPeriod"/>
            </a:pPr>
            <a:r>
              <a:rPr lang="hr-HR" b="1" dirty="0" smtClean="0"/>
              <a:t>tržište </a:t>
            </a:r>
            <a:r>
              <a:rPr lang="hr-HR" b="1" dirty="0" smtClean="0"/>
              <a:t>savršene mobilnosti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Proizvodi svih proizvođača na tržištu međusobno se ne razlikuju (homogeni su ili </a:t>
            </a:r>
            <a:r>
              <a:rPr lang="hr-HR" dirty="0" smtClean="0"/>
              <a:t>identični</a:t>
            </a:r>
            <a:r>
              <a:rPr lang="hr-HR" dirty="0" smtClean="0"/>
              <a:t>), pa niti jedan proizvođač ne može povisiti niti sniziti cijenu u odnosu na tržišnu</a:t>
            </a:r>
            <a:endParaRPr lang="en-US" dirty="0" smtClean="0"/>
          </a:p>
          <a:p>
            <a:pPr>
              <a:lnSpc>
                <a:spcPct val="90000"/>
              </a:lnSpc>
            </a:pPr>
            <a:endParaRPr lang="hr-HR" b="1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2.5. Mjerenje tržišne ili monopolske moći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Postoje tri osnovna indeksa za određivanje tržišne (monopolske) moći poduzeća:</a:t>
            </a:r>
          </a:p>
          <a:p>
            <a:endParaRPr lang="hr-HR" dirty="0"/>
          </a:p>
          <a:p>
            <a:r>
              <a:rPr lang="hr-HR" dirty="0" smtClean="0"/>
              <a:t>Lernerov index je mjera monoposlke moći koja se računa kao višak cijene iznad graničnog troška udjela u cijeni</a:t>
            </a:r>
          </a:p>
          <a:p>
            <a:pPr lvl="6"/>
            <a:endParaRPr lang="hr-HR" dirty="0" smtClean="0"/>
          </a:p>
          <a:p>
            <a:pPr lvl="6"/>
            <a:r>
              <a:rPr lang="hr-HR" sz="2800" b="1" dirty="0" smtClean="0"/>
              <a:t>L=(P-MC)/P</a:t>
            </a:r>
            <a:endParaRPr lang="hr-HR" sz="2800" b="1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Hirschman-Herfindhalov index je pokazatelj industrijske koncentracije u pojedinom sektoru i mjeri udio najvećih (maksimalno 50 najvećih) poduzeća u odnosu na veličinu cijele industrije i to kao zbroj kvadrata tržišnih udjela svih poduzeća u industriji</a:t>
            </a:r>
          </a:p>
          <a:p>
            <a:endParaRPr lang="hr-HR" dirty="0"/>
          </a:p>
          <a:p>
            <a:pPr lvl="6"/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571868" y="4857760"/>
          <a:ext cx="1218820" cy="1214446"/>
        </p:xfrm>
        <a:graphic>
          <a:graphicData uri="http://schemas.openxmlformats.org/presentationml/2006/ole">
            <p:oleObj spid="_x0000_s1025" name="Equation" r:id="rId3" imgW="660113" imgH="431613" progId="Equation.3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579296" cy="485740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hr-HR" dirty="0" smtClean="0"/>
              <a:t>Indeks industrijske koncentracije CR – udio proizvodnje nekoliko poduzeća u ukupnoj industriji (u %)</a:t>
            </a:r>
          </a:p>
          <a:p>
            <a:pPr>
              <a:lnSpc>
                <a:spcPct val="95000"/>
              </a:lnSpc>
            </a:pPr>
            <a:r>
              <a:rPr lang="hr-HR" dirty="0" smtClean="0"/>
              <a:t>  </a:t>
            </a:r>
          </a:p>
          <a:p>
            <a:pPr>
              <a:lnSpc>
                <a:spcPct val="95000"/>
              </a:lnSpc>
            </a:pPr>
            <a:r>
              <a:rPr lang="hr-HR" dirty="0" smtClean="0"/>
              <a:t>CR&gt;60% - visoka koncentracija</a:t>
            </a:r>
          </a:p>
          <a:p>
            <a:pPr>
              <a:lnSpc>
                <a:spcPct val="95000"/>
              </a:lnSpc>
            </a:pPr>
            <a:r>
              <a:rPr lang="hr-HR" dirty="0" smtClean="0"/>
              <a:t>CR&lt;20% - umjereno niska i niska koncentracija</a:t>
            </a:r>
          </a:p>
          <a:p>
            <a:pPr>
              <a:lnSpc>
                <a:spcPct val="95000"/>
              </a:lnSpc>
            </a:pPr>
            <a:r>
              <a:rPr lang="hr-HR" dirty="0" smtClean="0"/>
              <a:t>tržište savršene konkurencije - CR teži 0</a:t>
            </a:r>
          </a:p>
          <a:p>
            <a:endParaRPr lang="hr-HR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130800" y="2336800"/>
          <a:ext cx="914400" cy="198438"/>
        </p:xfrm>
        <a:graphic>
          <a:graphicData uri="http://schemas.openxmlformats.org/presentationml/2006/ole">
            <p:oleObj spid="_x0000_s22530" name="Equation" r:id="rId3" imgW="914400" imgH="198720" progId="Equation.DSMT4">
              <p:embed/>
            </p:oleObj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755576" y="2780928"/>
          <a:ext cx="8245475" cy="460375"/>
        </p:xfrm>
        <a:graphic>
          <a:graphicData uri="http://schemas.openxmlformats.org/presentationml/2006/ole">
            <p:oleObj spid="_x0000_s22532" name="Equation" r:id="rId4" imgW="50036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hr-HR" dirty="0" err="1" smtClean="0"/>
              <a:t>Prihvatitelji</a:t>
            </a:r>
            <a:r>
              <a:rPr lang="hr-HR" dirty="0" smtClean="0"/>
              <a:t> cijena - “price </a:t>
            </a:r>
            <a:r>
              <a:rPr lang="hr-HR" dirty="0" err="1" smtClean="0"/>
              <a:t>takers</a:t>
            </a:r>
            <a:r>
              <a:rPr lang="hr-HR" dirty="0" smtClean="0"/>
              <a:t>”</a:t>
            </a:r>
          </a:p>
          <a:p>
            <a:pPr>
              <a:lnSpc>
                <a:spcPct val="90000"/>
              </a:lnSpc>
            </a:pPr>
            <a:r>
              <a:rPr lang="hr-HR" b="1" dirty="0" smtClean="0"/>
              <a:t>Veliki broj kupaca i proizvođača identičnog proizvoda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Pojedinačni kupci i prodavači </a:t>
            </a:r>
            <a:r>
              <a:rPr lang="hr-HR" b="1" dirty="0" smtClean="0"/>
              <a:t>nemaju nikakvog utjecaja na ravnotežnu cijenu</a:t>
            </a:r>
            <a:r>
              <a:rPr lang="hr-HR" dirty="0" smtClean="0"/>
              <a:t> koju je odredilo tržište, interakcijom tržišne S i D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Svakom proizvođaču na tom tržištu </a:t>
            </a:r>
            <a:r>
              <a:rPr lang="hr-HR" b="1" dirty="0" smtClean="0"/>
              <a:t>CIJENA JE ZADANA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hr-HR" b="1" dirty="0" smtClean="0"/>
              <a:t>Kupci </a:t>
            </a:r>
            <a:r>
              <a:rPr lang="hr-HR" b="1" dirty="0" smtClean="0"/>
              <a:t>ne vide razliku među ponuđačima i nemaju razloga preferirati jedne u odnosu na </a:t>
            </a:r>
            <a:r>
              <a:rPr lang="hr-HR" b="1" dirty="0" smtClean="0"/>
              <a:t>druge, </a:t>
            </a:r>
            <a:r>
              <a:rPr lang="hr-HR" dirty="0" err="1" smtClean="0"/>
              <a:t>n</a:t>
            </a:r>
            <a:r>
              <a:rPr lang="hr-HR" dirty="0" err="1" smtClean="0"/>
              <a:t>pr</a:t>
            </a:r>
            <a:r>
              <a:rPr lang="hr-HR" dirty="0" smtClean="0"/>
              <a:t>. pšenica</a:t>
            </a:r>
          </a:p>
          <a:p>
            <a:pPr>
              <a:lnSpc>
                <a:spcPct val="80000"/>
              </a:lnSpc>
            </a:pPr>
            <a:r>
              <a:rPr lang="hr-HR" dirty="0" smtClean="0"/>
              <a:t>Ako proizvođač povisi cijenu ostaje u potpunosti bez kupaca i zarade</a:t>
            </a:r>
          </a:p>
          <a:p>
            <a:pPr>
              <a:lnSpc>
                <a:spcPct val="80000"/>
              </a:lnSpc>
            </a:pPr>
            <a:r>
              <a:rPr lang="hr-HR" dirty="0" smtClean="0"/>
              <a:t>Ako spusti cijenu smanjuje zaradu, njegova proizvodnja je toliko neznatna u odnosu na cijelo tržištu (i potražnju) da ne može opskrbiti cijelo tržište svojim proizvodom – stoga nema motiva ni spuštati cijenu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dirty="0" smtClean="0"/>
              <a:t>Kupci i proizvođači </a:t>
            </a:r>
            <a:r>
              <a:rPr lang="hr-HR" b="1" dirty="0" smtClean="0"/>
              <a:t>u potpunosti su informirani</a:t>
            </a:r>
            <a:r>
              <a:rPr lang="hr-HR" dirty="0" smtClean="0"/>
              <a:t> o stanju na tržištu i mogućnostima ulaganja – to </a:t>
            </a:r>
            <a:r>
              <a:rPr lang="hr-HR" b="1" dirty="0" smtClean="0"/>
              <a:t>omogućuje brze reakcije i donošenje poslovnih odluka</a:t>
            </a:r>
          </a:p>
          <a:p>
            <a:pPr>
              <a:lnSpc>
                <a:spcPct val="90000"/>
              </a:lnSpc>
            </a:pPr>
            <a:r>
              <a:rPr lang="hr-HR" b="1" dirty="0" smtClean="0"/>
              <a:t>Lakoća ulaska i izlaska sa tržišta</a:t>
            </a:r>
            <a:r>
              <a:rPr lang="hr-HR" dirty="0" smtClean="0"/>
              <a:t> – bez barijera, poslovanje se može brzo pokrenuti i zatvoriti – </a:t>
            </a:r>
            <a:r>
              <a:rPr lang="hr-HR" b="1" dirty="0" smtClean="0"/>
              <a:t>savršena mobilnost </a:t>
            </a:r>
            <a:r>
              <a:rPr lang="hr-HR" b="1" dirty="0" err="1" smtClean="0"/>
              <a:t>inputa</a:t>
            </a:r>
            <a:endParaRPr lang="hr-HR" b="1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Tržište savršene konkurencije</a:t>
            </a:r>
          </a:p>
        </p:txBody>
      </p:sp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63725"/>
            <a:ext cx="5545138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5940425" y="2492375"/>
            <a:ext cx="29527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>
                <a:latin typeface="Arial" charset="0"/>
              </a:rPr>
              <a:t>Tržište je “odredilo” ravnotežnu cijenu </a:t>
            </a:r>
          </a:p>
          <a:p>
            <a:pPr>
              <a:spcBef>
                <a:spcPct val="50000"/>
              </a:spcBef>
            </a:pPr>
            <a:r>
              <a:rPr lang="hr-HR">
                <a:latin typeface="Arial" charset="0"/>
              </a:rPr>
              <a:t>p* = 6</a:t>
            </a:r>
          </a:p>
          <a:p>
            <a:pPr>
              <a:spcBef>
                <a:spcPct val="50000"/>
              </a:spcBef>
            </a:pPr>
            <a:r>
              <a:rPr lang="hr-HR">
                <a:latin typeface="Arial" charset="0"/>
              </a:rPr>
              <a:t>- ravnotežna količina ponude i potražnje Q* = 80 milijuna komada  !!!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019175"/>
          </a:xfrm>
        </p:spPr>
        <p:txBody>
          <a:bodyPr>
            <a:normAutofit fontScale="90000"/>
          </a:bodyPr>
          <a:lstStyle/>
          <a:p>
            <a:r>
              <a:rPr lang="hr-HR" sz="4000" smtClean="0"/>
              <a:t>Krivulja potražnje savršenog konkurenta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062912" cy="1447800"/>
          </a:xfrm>
        </p:spPr>
        <p:txBody>
          <a:bodyPr/>
          <a:lstStyle/>
          <a:p>
            <a:r>
              <a:rPr lang="hr-HR" sz="2400" smtClean="0"/>
              <a:t>Kako izgleda krivulja potražnje </a:t>
            </a:r>
            <a:r>
              <a:rPr lang="hr-HR" sz="2400" b="1" i="1" smtClean="0"/>
              <a:t>d</a:t>
            </a:r>
            <a:r>
              <a:rPr lang="hr-HR" sz="2400" smtClean="0"/>
              <a:t> pojedinačnog poduzeća na tom tržištu?</a:t>
            </a:r>
          </a:p>
          <a:p>
            <a:r>
              <a:rPr lang="hr-HR" sz="2400" smtClean="0"/>
              <a:t>Budući da je ono </a:t>
            </a:r>
            <a:r>
              <a:rPr lang="hr-HR" sz="2400" b="1" i="1" smtClean="0"/>
              <a:t>price taker</a:t>
            </a:r>
            <a:r>
              <a:rPr lang="hr-HR" sz="2400" b="1" smtClean="0"/>
              <a:t> i nema utjecaja na p*:</a:t>
            </a:r>
            <a:endParaRPr lang="hr-HR" sz="2400" b="1" i="1" smtClean="0"/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1403648" y="3284984"/>
            <a:ext cx="5976938" cy="3384550"/>
            <a:chOff x="884" y="2069"/>
            <a:chExt cx="3765" cy="2132"/>
          </a:xfrm>
        </p:grpSpPr>
        <p:sp>
          <p:nvSpPr>
            <p:cNvPr id="86022" name="AutoShape 6"/>
            <p:cNvSpPr>
              <a:spLocks noChangeAspect="1" noChangeArrowheads="1" noTextEdit="1"/>
            </p:cNvSpPr>
            <p:nvPr/>
          </p:nvSpPr>
          <p:spPr bwMode="auto">
            <a:xfrm>
              <a:off x="884" y="2069"/>
              <a:ext cx="3765" cy="2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24" name="Rectangle 8"/>
            <p:cNvSpPr>
              <a:spLocks noChangeArrowheads="1"/>
            </p:cNvSpPr>
            <p:nvPr/>
          </p:nvSpPr>
          <p:spPr bwMode="auto">
            <a:xfrm>
              <a:off x="884" y="2069"/>
              <a:ext cx="3753" cy="2121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25" name="Rectangle 9"/>
            <p:cNvSpPr>
              <a:spLocks noChangeArrowheads="1"/>
            </p:cNvSpPr>
            <p:nvPr/>
          </p:nvSpPr>
          <p:spPr bwMode="auto">
            <a:xfrm>
              <a:off x="1451" y="2249"/>
              <a:ext cx="2957" cy="147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26" name="Rectangle 10"/>
            <p:cNvSpPr>
              <a:spLocks noChangeArrowheads="1"/>
            </p:cNvSpPr>
            <p:nvPr/>
          </p:nvSpPr>
          <p:spPr bwMode="auto">
            <a:xfrm>
              <a:off x="1451" y="2249"/>
              <a:ext cx="2957" cy="1470"/>
            </a:xfrm>
            <a:prstGeom prst="rect">
              <a:avLst/>
            </a:prstGeom>
            <a:noFill/>
            <a:ln w="1905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27" name="Line 11"/>
            <p:cNvSpPr>
              <a:spLocks noChangeShapeType="1"/>
            </p:cNvSpPr>
            <p:nvPr/>
          </p:nvSpPr>
          <p:spPr bwMode="auto">
            <a:xfrm>
              <a:off x="1451" y="2249"/>
              <a:ext cx="1" cy="14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28" name="Line 12"/>
            <p:cNvSpPr>
              <a:spLocks noChangeShapeType="1"/>
            </p:cNvSpPr>
            <p:nvPr/>
          </p:nvSpPr>
          <p:spPr bwMode="auto">
            <a:xfrm>
              <a:off x="1403" y="3719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29" name="Line 13"/>
            <p:cNvSpPr>
              <a:spLocks noChangeShapeType="1"/>
            </p:cNvSpPr>
            <p:nvPr/>
          </p:nvSpPr>
          <p:spPr bwMode="auto">
            <a:xfrm>
              <a:off x="1403" y="3505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0" name="Line 14"/>
            <p:cNvSpPr>
              <a:spLocks noChangeShapeType="1"/>
            </p:cNvSpPr>
            <p:nvPr/>
          </p:nvSpPr>
          <p:spPr bwMode="auto">
            <a:xfrm>
              <a:off x="1403" y="3303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1" name="Line 15"/>
            <p:cNvSpPr>
              <a:spLocks noChangeShapeType="1"/>
            </p:cNvSpPr>
            <p:nvPr/>
          </p:nvSpPr>
          <p:spPr bwMode="auto">
            <a:xfrm>
              <a:off x="1403" y="3090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2" name="Line 16"/>
            <p:cNvSpPr>
              <a:spLocks noChangeShapeType="1"/>
            </p:cNvSpPr>
            <p:nvPr/>
          </p:nvSpPr>
          <p:spPr bwMode="auto">
            <a:xfrm>
              <a:off x="1403" y="2877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3" name="Line 17"/>
            <p:cNvSpPr>
              <a:spLocks noChangeShapeType="1"/>
            </p:cNvSpPr>
            <p:nvPr/>
          </p:nvSpPr>
          <p:spPr bwMode="auto">
            <a:xfrm>
              <a:off x="1403" y="2664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4" name="Line 18"/>
            <p:cNvSpPr>
              <a:spLocks noChangeShapeType="1"/>
            </p:cNvSpPr>
            <p:nvPr/>
          </p:nvSpPr>
          <p:spPr bwMode="auto">
            <a:xfrm>
              <a:off x="1403" y="2462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5" name="Line 19"/>
            <p:cNvSpPr>
              <a:spLocks noChangeShapeType="1"/>
            </p:cNvSpPr>
            <p:nvPr/>
          </p:nvSpPr>
          <p:spPr bwMode="auto">
            <a:xfrm>
              <a:off x="1403" y="2249"/>
              <a:ext cx="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6" name="Line 20"/>
            <p:cNvSpPr>
              <a:spLocks noChangeShapeType="1"/>
            </p:cNvSpPr>
            <p:nvPr/>
          </p:nvSpPr>
          <p:spPr bwMode="auto">
            <a:xfrm>
              <a:off x="1451" y="3719"/>
              <a:ext cx="29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7" name="Line 21"/>
            <p:cNvSpPr>
              <a:spLocks noChangeShapeType="1"/>
            </p:cNvSpPr>
            <p:nvPr/>
          </p:nvSpPr>
          <p:spPr bwMode="auto">
            <a:xfrm flipV="1">
              <a:off x="1451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8" name="Line 22"/>
            <p:cNvSpPr>
              <a:spLocks noChangeShapeType="1"/>
            </p:cNvSpPr>
            <p:nvPr/>
          </p:nvSpPr>
          <p:spPr bwMode="auto">
            <a:xfrm flipV="1">
              <a:off x="1777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39" name="Line 23"/>
            <p:cNvSpPr>
              <a:spLocks noChangeShapeType="1"/>
            </p:cNvSpPr>
            <p:nvPr/>
          </p:nvSpPr>
          <p:spPr bwMode="auto">
            <a:xfrm flipV="1">
              <a:off x="2103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0" name="Line 24"/>
            <p:cNvSpPr>
              <a:spLocks noChangeShapeType="1"/>
            </p:cNvSpPr>
            <p:nvPr/>
          </p:nvSpPr>
          <p:spPr bwMode="auto">
            <a:xfrm flipV="1">
              <a:off x="2441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1" name="Line 25"/>
            <p:cNvSpPr>
              <a:spLocks noChangeShapeType="1"/>
            </p:cNvSpPr>
            <p:nvPr/>
          </p:nvSpPr>
          <p:spPr bwMode="auto">
            <a:xfrm flipV="1">
              <a:off x="2767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2" name="Line 26"/>
            <p:cNvSpPr>
              <a:spLocks noChangeShapeType="1"/>
            </p:cNvSpPr>
            <p:nvPr/>
          </p:nvSpPr>
          <p:spPr bwMode="auto">
            <a:xfrm flipV="1">
              <a:off x="3092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3" name="Line 27"/>
            <p:cNvSpPr>
              <a:spLocks noChangeShapeType="1"/>
            </p:cNvSpPr>
            <p:nvPr/>
          </p:nvSpPr>
          <p:spPr bwMode="auto">
            <a:xfrm flipV="1">
              <a:off x="3418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4" name="Line 28"/>
            <p:cNvSpPr>
              <a:spLocks noChangeShapeType="1"/>
            </p:cNvSpPr>
            <p:nvPr/>
          </p:nvSpPr>
          <p:spPr bwMode="auto">
            <a:xfrm flipV="1">
              <a:off x="3756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5" name="Line 29"/>
            <p:cNvSpPr>
              <a:spLocks noChangeShapeType="1"/>
            </p:cNvSpPr>
            <p:nvPr/>
          </p:nvSpPr>
          <p:spPr bwMode="auto">
            <a:xfrm flipV="1">
              <a:off x="4082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6" name="Line 30"/>
            <p:cNvSpPr>
              <a:spLocks noChangeShapeType="1"/>
            </p:cNvSpPr>
            <p:nvPr/>
          </p:nvSpPr>
          <p:spPr bwMode="auto">
            <a:xfrm flipV="1">
              <a:off x="4408" y="3719"/>
              <a:ext cx="1" cy="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7" name="Line 31"/>
            <p:cNvSpPr>
              <a:spLocks noChangeShapeType="1"/>
            </p:cNvSpPr>
            <p:nvPr/>
          </p:nvSpPr>
          <p:spPr bwMode="auto">
            <a:xfrm>
              <a:off x="1777" y="3090"/>
              <a:ext cx="326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8" name="Freeform 32"/>
            <p:cNvSpPr>
              <a:spLocks/>
            </p:cNvSpPr>
            <p:nvPr/>
          </p:nvSpPr>
          <p:spPr bwMode="auto">
            <a:xfrm>
              <a:off x="2103" y="3090"/>
              <a:ext cx="33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338" y="0"/>
                </a:cxn>
              </a:cxnLst>
              <a:rect l="0" t="0" r="r" b="b"/>
              <a:pathLst>
                <a:path w="338">
                  <a:moveTo>
                    <a:pt x="0" y="0"/>
                  </a:moveTo>
                  <a:lnTo>
                    <a:pt x="169" y="0"/>
                  </a:lnTo>
                  <a:lnTo>
                    <a:pt x="338" y="0"/>
                  </a:lnTo>
                </a:path>
              </a:pathLst>
            </a:cu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49" name="Line 33"/>
            <p:cNvSpPr>
              <a:spLocks noChangeShapeType="1"/>
            </p:cNvSpPr>
            <p:nvPr/>
          </p:nvSpPr>
          <p:spPr bwMode="auto">
            <a:xfrm>
              <a:off x="2441" y="3090"/>
              <a:ext cx="326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50" name="Line 34"/>
            <p:cNvSpPr>
              <a:spLocks noChangeShapeType="1"/>
            </p:cNvSpPr>
            <p:nvPr/>
          </p:nvSpPr>
          <p:spPr bwMode="auto">
            <a:xfrm>
              <a:off x="2767" y="3090"/>
              <a:ext cx="325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51" name="Line 35"/>
            <p:cNvSpPr>
              <a:spLocks noChangeShapeType="1"/>
            </p:cNvSpPr>
            <p:nvPr/>
          </p:nvSpPr>
          <p:spPr bwMode="auto">
            <a:xfrm>
              <a:off x="3092" y="3090"/>
              <a:ext cx="326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52" name="Freeform 36"/>
            <p:cNvSpPr>
              <a:spLocks/>
            </p:cNvSpPr>
            <p:nvPr/>
          </p:nvSpPr>
          <p:spPr bwMode="auto">
            <a:xfrm>
              <a:off x="3418" y="3090"/>
              <a:ext cx="33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9" y="0"/>
                </a:cxn>
                <a:cxn ang="0">
                  <a:pos x="338" y="0"/>
                </a:cxn>
              </a:cxnLst>
              <a:rect l="0" t="0" r="r" b="b"/>
              <a:pathLst>
                <a:path w="338">
                  <a:moveTo>
                    <a:pt x="0" y="0"/>
                  </a:moveTo>
                  <a:lnTo>
                    <a:pt x="169" y="0"/>
                  </a:lnTo>
                  <a:lnTo>
                    <a:pt x="338" y="0"/>
                  </a:lnTo>
                </a:path>
              </a:pathLst>
            </a:cu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53" name="Line 37"/>
            <p:cNvSpPr>
              <a:spLocks noChangeShapeType="1"/>
            </p:cNvSpPr>
            <p:nvPr/>
          </p:nvSpPr>
          <p:spPr bwMode="auto">
            <a:xfrm>
              <a:off x="3756" y="3090"/>
              <a:ext cx="326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54" name="Rectangle 38"/>
            <p:cNvSpPr>
              <a:spLocks noChangeArrowheads="1"/>
            </p:cNvSpPr>
            <p:nvPr/>
          </p:nvSpPr>
          <p:spPr bwMode="auto">
            <a:xfrm>
              <a:off x="1246" y="3629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55" name="Rectangle 39"/>
            <p:cNvSpPr>
              <a:spLocks noChangeArrowheads="1"/>
            </p:cNvSpPr>
            <p:nvPr/>
          </p:nvSpPr>
          <p:spPr bwMode="auto">
            <a:xfrm>
              <a:off x="1246" y="3416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56" name="Rectangle 40"/>
            <p:cNvSpPr>
              <a:spLocks noChangeArrowheads="1"/>
            </p:cNvSpPr>
            <p:nvPr/>
          </p:nvSpPr>
          <p:spPr bwMode="auto">
            <a:xfrm>
              <a:off x="1246" y="3214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57" name="Rectangle 41"/>
            <p:cNvSpPr>
              <a:spLocks noChangeArrowheads="1"/>
            </p:cNvSpPr>
            <p:nvPr/>
          </p:nvSpPr>
          <p:spPr bwMode="auto">
            <a:xfrm>
              <a:off x="1246" y="3000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6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58" name="Rectangle 42"/>
            <p:cNvSpPr>
              <a:spLocks noChangeArrowheads="1"/>
            </p:cNvSpPr>
            <p:nvPr/>
          </p:nvSpPr>
          <p:spPr bwMode="auto">
            <a:xfrm>
              <a:off x="1246" y="2787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8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59" name="Rectangle 43"/>
            <p:cNvSpPr>
              <a:spLocks noChangeArrowheads="1"/>
            </p:cNvSpPr>
            <p:nvPr/>
          </p:nvSpPr>
          <p:spPr bwMode="auto">
            <a:xfrm>
              <a:off x="1162" y="2574"/>
              <a:ext cx="265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10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0" name="Rectangle 44"/>
            <p:cNvSpPr>
              <a:spLocks noChangeArrowheads="1"/>
            </p:cNvSpPr>
            <p:nvPr/>
          </p:nvSpPr>
          <p:spPr bwMode="auto">
            <a:xfrm>
              <a:off x="1162" y="2372"/>
              <a:ext cx="265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1" name="Rectangle 45"/>
            <p:cNvSpPr>
              <a:spLocks noChangeArrowheads="1"/>
            </p:cNvSpPr>
            <p:nvPr/>
          </p:nvSpPr>
          <p:spPr bwMode="auto">
            <a:xfrm>
              <a:off x="1162" y="2159"/>
              <a:ext cx="265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14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2" name="Rectangle 46"/>
            <p:cNvSpPr>
              <a:spLocks noChangeArrowheads="1"/>
            </p:cNvSpPr>
            <p:nvPr/>
          </p:nvSpPr>
          <p:spPr bwMode="auto">
            <a:xfrm>
              <a:off x="1415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3" name="Rectangle 47"/>
            <p:cNvSpPr>
              <a:spLocks noChangeArrowheads="1"/>
            </p:cNvSpPr>
            <p:nvPr/>
          </p:nvSpPr>
          <p:spPr bwMode="auto">
            <a:xfrm>
              <a:off x="1741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4" name="Rectangle 48"/>
            <p:cNvSpPr>
              <a:spLocks noChangeArrowheads="1"/>
            </p:cNvSpPr>
            <p:nvPr/>
          </p:nvSpPr>
          <p:spPr bwMode="auto">
            <a:xfrm>
              <a:off x="2067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5" name="Rectangle 49"/>
            <p:cNvSpPr>
              <a:spLocks noChangeArrowheads="1"/>
            </p:cNvSpPr>
            <p:nvPr/>
          </p:nvSpPr>
          <p:spPr bwMode="auto">
            <a:xfrm>
              <a:off x="2404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6" name="Rectangle 50"/>
            <p:cNvSpPr>
              <a:spLocks noChangeArrowheads="1"/>
            </p:cNvSpPr>
            <p:nvPr/>
          </p:nvSpPr>
          <p:spPr bwMode="auto">
            <a:xfrm>
              <a:off x="2730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7" name="Rectangle 51"/>
            <p:cNvSpPr>
              <a:spLocks noChangeArrowheads="1"/>
            </p:cNvSpPr>
            <p:nvPr/>
          </p:nvSpPr>
          <p:spPr bwMode="auto">
            <a:xfrm>
              <a:off x="3056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5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8" name="Rectangle 52"/>
            <p:cNvSpPr>
              <a:spLocks noChangeArrowheads="1"/>
            </p:cNvSpPr>
            <p:nvPr/>
          </p:nvSpPr>
          <p:spPr bwMode="auto">
            <a:xfrm>
              <a:off x="3382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6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69" name="Rectangle 53"/>
            <p:cNvSpPr>
              <a:spLocks noChangeArrowheads="1"/>
            </p:cNvSpPr>
            <p:nvPr/>
          </p:nvSpPr>
          <p:spPr bwMode="auto">
            <a:xfrm>
              <a:off x="3720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7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0" name="Rectangle 54"/>
            <p:cNvSpPr>
              <a:spLocks noChangeArrowheads="1"/>
            </p:cNvSpPr>
            <p:nvPr/>
          </p:nvSpPr>
          <p:spPr bwMode="auto">
            <a:xfrm>
              <a:off x="4046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8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1" name="Rectangle 55"/>
            <p:cNvSpPr>
              <a:spLocks noChangeArrowheads="1"/>
            </p:cNvSpPr>
            <p:nvPr/>
          </p:nvSpPr>
          <p:spPr bwMode="auto">
            <a:xfrm>
              <a:off x="4371" y="3842"/>
              <a:ext cx="16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9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2" name="Rectangle 56"/>
            <p:cNvSpPr>
              <a:spLocks noChangeArrowheads="1"/>
            </p:cNvSpPr>
            <p:nvPr/>
          </p:nvSpPr>
          <p:spPr bwMode="auto">
            <a:xfrm>
              <a:off x="2211" y="3943"/>
              <a:ext cx="1484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količina Q (u komadima)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3" name="Rectangle 57"/>
            <p:cNvSpPr>
              <a:spLocks noChangeArrowheads="1"/>
            </p:cNvSpPr>
            <p:nvPr/>
          </p:nvSpPr>
          <p:spPr bwMode="auto">
            <a:xfrm rot="16200000">
              <a:off x="799" y="2897"/>
              <a:ext cx="51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cijena p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4" name="Rectangle 58"/>
            <p:cNvSpPr>
              <a:spLocks noChangeArrowheads="1"/>
            </p:cNvSpPr>
            <p:nvPr/>
          </p:nvSpPr>
          <p:spPr bwMode="auto">
            <a:xfrm rot="16200000">
              <a:off x="1142" y="2981"/>
              <a:ext cx="60" cy="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5" name="Rectangle 59"/>
            <p:cNvSpPr>
              <a:spLocks noChangeArrowheads="1"/>
            </p:cNvSpPr>
            <p:nvPr/>
          </p:nvSpPr>
          <p:spPr bwMode="auto">
            <a:xfrm rot="16200000">
              <a:off x="1142" y="2981"/>
              <a:ext cx="60" cy="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6" name="Rectangle 60"/>
            <p:cNvSpPr>
              <a:spLocks noChangeArrowheads="1"/>
            </p:cNvSpPr>
            <p:nvPr/>
          </p:nvSpPr>
          <p:spPr bwMode="auto">
            <a:xfrm>
              <a:off x="884" y="2069"/>
              <a:ext cx="3753" cy="212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77" name="Rectangle 61"/>
            <p:cNvSpPr>
              <a:spLocks noChangeArrowheads="1"/>
            </p:cNvSpPr>
            <p:nvPr/>
          </p:nvSpPr>
          <p:spPr bwMode="auto">
            <a:xfrm>
              <a:off x="3599" y="2798"/>
              <a:ext cx="555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2100" b="1" i="0" u="none" strike="noStrike" cap="none" normalizeH="0" baseline="0" smtClean="0">
                  <a:ln>
                    <a:noFill/>
                  </a:ln>
                  <a:solidFill>
                    <a:srgbClr val="000080"/>
                  </a:solidFill>
                  <a:effectLst/>
                  <a:latin typeface="Arial" pitchFamily="34" charset="0"/>
                  <a:cs typeface="Arial" pitchFamily="34" charset="0"/>
                </a:rPr>
                <a:t>d = p 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6078" name="Line 62"/>
            <p:cNvSpPr>
              <a:spLocks noChangeShapeType="1"/>
            </p:cNvSpPr>
            <p:nvPr/>
          </p:nvSpPr>
          <p:spPr bwMode="auto">
            <a:xfrm flipH="1">
              <a:off x="1445" y="3073"/>
              <a:ext cx="2643" cy="1"/>
            </a:xfrm>
            <a:prstGeom prst="line">
              <a:avLst/>
            </a:prstGeom>
            <a:noFill/>
            <a:ln w="44450" cap="flat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79" name="Freeform 63"/>
            <p:cNvSpPr>
              <a:spLocks noEditPoints="1"/>
            </p:cNvSpPr>
            <p:nvPr/>
          </p:nvSpPr>
          <p:spPr bwMode="auto">
            <a:xfrm>
              <a:off x="1445" y="3309"/>
              <a:ext cx="1167" cy="90"/>
            </a:xfrm>
            <a:custGeom>
              <a:avLst/>
              <a:gdLst/>
              <a:ahLst/>
              <a:cxnLst>
                <a:cxn ang="0">
                  <a:pos x="1536" y="75"/>
                </a:cxn>
                <a:cxn ang="0">
                  <a:pos x="72" y="75"/>
                </a:cxn>
                <a:cxn ang="0">
                  <a:pos x="61" y="64"/>
                </a:cxn>
                <a:cxn ang="0">
                  <a:pos x="72" y="54"/>
                </a:cxn>
                <a:cxn ang="0">
                  <a:pos x="1536" y="54"/>
                </a:cxn>
                <a:cxn ang="0">
                  <a:pos x="1547" y="64"/>
                </a:cxn>
                <a:cxn ang="0">
                  <a:pos x="1536" y="75"/>
                </a:cxn>
                <a:cxn ang="0">
                  <a:pos x="128" y="128"/>
                </a:cxn>
                <a:cxn ang="0">
                  <a:pos x="0" y="64"/>
                </a:cxn>
                <a:cxn ang="0">
                  <a:pos x="128" y="0"/>
                </a:cxn>
                <a:cxn ang="0">
                  <a:pos x="128" y="128"/>
                </a:cxn>
              </a:cxnLst>
              <a:rect l="0" t="0" r="r" b="b"/>
              <a:pathLst>
                <a:path w="1547" h="128">
                  <a:moveTo>
                    <a:pt x="1536" y="75"/>
                  </a:moveTo>
                  <a:lnTo>
                    <a:pt x="72" y="75"/>
                  </a:lnTo>
                  <a:cubicBezTo>
                    <a:pt x="66" y="75"/>
                    <a:pt x="61" y="70"/>
                    <a:pt x="61" y="64"/>
                  </a:cubicBezTo>
                  <a:cubicBezTo>
                    <a:pt x="61" y="59"/>
                    <a:pt x="66" y="54"/>
                    <a:pt x="72" y="54"/>
                  </a:cubicBezTo>
                  <a:lnTo>
                    <a:pt x="1536" y="54"/>
                  </a:lnTo>
                  <a:cubicBezTo>
                    <a:pt x="1542" y="54"/>
                    <a:pt x="1547" y="59"/>
                    <a:pt x="1547" y="64"/>
                  </a:cubicBezTo>
                  <a:cubicBezTo>
                    <a:pt x="1547" y="70"/>
                    <a:pt x="1542" y="75"/>
                    <a:pt x="1536" y="75"/>
                  </a:cubicBezTo>
                  <a:close/>
                  <a:moveTo>
                    <a:pt x="128" y="128"/>
                  </a:moveTo>
                  <a:lnTo>
                    <a:pt x="0" y="64"/>
                  </a:lnTo>
                  <a:lnTo>
                    <a:pt x="128" y="0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rgbClr val="000000"/>
            </a:solidFill>
            <a:ln w="19050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86080" name="Rectangle 64"/>
            <p:cNvSpPr>
              <a:spLocks noChangeArrowheads="1"/>
            </p:cNvSpPr>
            <p:nvPr/>
          </p:nvSpPr>
          <p:spPr bwMode="auto">
            <a:xfrm>
              <a:off x="2646" y="3259"/>
              <a:ext cx="1617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5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uz p = 7, nestaje potražnja</a:t>
              </a:r>
              <a:endParaRPr kumimoji="0" lang="sr-Latn-C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76250"/>
            <a:ext cx="7772400" cy="1143000"/>
          </a:xfrm>
        </p:spPr>
        <p:txBody>
          <a:bodyPr/>
          <a:lstStyle/>
          <a:p>
            <a:r>
              <a:rPr lang="hr-HR" smtClean="0"/>
              <a:t>Pojedinačna krivulja potražnje 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280400" cy="4751387"/>
          </a:xfrm>
        </p:spPr>
        <p:txBody>
          <a:bodyPr/>
          <a:lstStyle/>
          <a:p>
            <a:r>
              <a:rPr lang="hr-HR" sz="2800" b="1" dirty="0" smtClean="0"/>
              <a:t>Vodoravna, savršeno elastična</a:t>
            </a:r>
            <a:r>
              <a:rPr lang="hr-HR" sz="2800" dirty="0" smtClean="0"/>
              <a:t> s obzirom na cijenu, na razini ravnotežne tržišne cijene p*</a:t>
            </a:r>
          </a:p>
          <a:p>
            <a:r>
              <a:rPr lang="hr-HR" sz="2800" b="1" dirty="0" err="1" smtClean="0"/>
              <a:t>Ed</a:t>
            </a:r>
            <a:r>
              <a:rPr lang="hr-HR" sz="2800" b="1" dirty="0" smtClean="0"/>
              <a:t>,p = - </a:t>
            </a:r>
            <a:r>
              <a:rPr lang="hr-HR" sz="2800" b="1" dirty="0" smtClean="0">
                <a:sym typeface="Symbol" pitchFamily="18" charset="2"/>
              </a:rPr>
              <a:t></a:t>
            </a:r>
            <a:r>
              <a:rPr lang="hr-HR" sz="2800" b="1" dirty="0" smtClean="0"/>
              <a:t>  </a:t>
            </a:r>
            <a:r>
              <a:rPr lang="hr-HR" sz="2800" b="1" dirty="0" smtClean="0">
                <a:cs typeface="Times New Roman" pitchFamily="18" charset="0"/>
              </a:rPr>
              <a:t>→ savršeni konkurent</a:t>
            </a:r>
          </a:p>
          <a:p>
            <a:r>
              <a:rPr lang="hr-HR" sz="2800" dirty="0" smtClean="0">
                <a:cs typeface="Times New Roman" pitchFamily="18" charset="0"/>
              </a:rPr>
              <a:t>Ako poveća cijenu na p = 7, gubi sve kupce, zato ne podiže cijenu</a:t>
            </a:r>
          </a:p>
          <a:p>
            <a:r>
              <a:rPr lang="hr-HR" sz="2800" dirty="0" smtClean="0">
                <a:cs typeface="Times New Roman" pitchFamily="18" charset="0"/>
              </a:rPr>
              <a:t>Ako smanji na p = 5, smanjuje zaradu, a nema tržišnu moć da preotme sve kupce ili dio kupaca</a:t>
            </a:r>
          </a:p>
          <a:p>
            <a:r>
              <a:rPr lang="hr-HR" sz="2800" b="1" dirty="0" smtClean="0">
                <a:cs typeface="Times New Roman" pitchFamily="18" charset="0"/>
              </a:rPr>
              <a:t>Važno: savršeni konkurent proizvodi tek neznatni dio ukupne tržišne ponude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>2.2. Monopolistička (ograničena) konkurencija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54461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hr-HR" b="1" dirty="0" smtClean="0"/>
              <a:t>Obilježja: </a:t>
            </a:r>
          </a:p>
          <a:p>
            <a:pPr lvl="1">
              <a:lnSpc>
                <a:spcPct val="80000"/>
              </a:lnSpc>
            </a:pPr>
            <a:r>
              <a:rPr lang="hr-HR" sz="3200" dirty="0" smtClean="0"/>
              <a:t>veliki broj proizvođača sličnih ali diferenciranih proizvoda</a:t>
            </a:r>
          </a:p>
          <a:p>
            <a:pPr lvl="1">
              <a:lnSpc>
                <a:spcPct val="80000"/>
              </a:lnSpc>
            </a:pPr>
            <a:r>
              <a:rPr lang="hr-HR" sz="3200" dirty="0" smtClean="0"/>
              <a:t>lakoća ulaska i izlaska s tržišta (mobilnost </a:t>
            </a:r>
            <a:r>
              <a:rPr lang="hr-HR" sz="3200" dirty="0" err="1" smtClean="0"/>
              <a:t>inputa</a:t>
            </a:r>
            <a:r>
              <a:rPr lang="hr-HR" sz="3200" dirty="0" smtClean="0"/>
              <a:t>)</a:t>
            </a:r>
          </a:p>
          <a:p>
            <a:pPr lvl="1">
              <a:lnSpc>
                <a:spcPct val="80000"/>
              </a:lnSpc>
            </a:pPr>
            <a:r>
              <a:rPr lang="hr-HR" sz="3200" dirty="0" smtClean="0"/>
              <a:t>poduzeća koja ulaze – prilagodba konkurentskim uvjetima na tržištu </a:t>
            </a:r>
          </a:p>
          <a:p>
            <a:pPr>
              <a:lnSpc>
                <a:spcPct val="80000"/>
              </a:lnSpc>
            </a:pPr>
            <a:r>
              <a:rPr lang="hr-HR" b="1" dirty="0" smtClean="0"/>
              <a:t>Diferencijacija prema:</a:t>
            </a:r>
            <a:r>
              <a:rPr lang="hr-HR" dirty="0" smtClean="0"/>
              <a:t> </a:t>
            </a:r>
          </a:p>
          <a:p>
            <a:pPr lvl="1">
              <a:lnSpc>
                <a:spcPct val="80000"/>
              </a:lnSpc>
            </a:pPr>
            <a:r>
              <a:rPr lang="hr-HR" sz="3200" dirty="0" smtClean="0"/>
              <a:t>Kvaliteti, prepoznatljivosti i osobinama proizvoda</a:t>
            </a:r>
          </a:p>
          <a:p>
            <a:pPr lvl="1">
              <a:lnSpc>
                <a:spcPct val="80000"/>
              </a:lnSpc>
            </a:pPr>
            <a:r>
              <a:rPr lang="hr-HR" sz="3200" dirty="0" smtClean="0"/>
              <a:t>Položaj, blizina prodavača u odnosu na kupce (blizina maloprodaje, uvjeti kreditiranja…) 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1142</Words>
  <Application>Microsoft Office PowerPoint</Application>
  <PresentationFormat>On-screen Show (4:3)</PresentationFormat>
  <Paragraphs>120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Equation</vt:lpstr>
      <vt:lpstr>2.TRŽIŠNE STRUKTURE</vt:lpstr>
      <vt:lpstr>2.1. Tržište savršene ili potpune konkurencije</vt:lpstr>
      <vt:lpstr>Slide 3</vt:lpstr>
      <vt:lpstr>Slide 4</vt:lpstr>
      <vt:lpstr>Slide 5</vt:lpstr>
      <vt:lpstr>Tržište savršene konkurencije</vt:lpstr>
      <vt:lpstr>Krivulja potražnje savršenog konkurenta</vt:lpstr>
      <vt:lpstr>Pojedinačna krivulja potražnje </vt:lpstr>
      <vt:lpstr>2.2. Monopolistička (ograničena) konkurencija</vt:lpstr>
      <vt:lpstr>Slide 10</vt:lpstr>
      <vt:lpstr>2.3. Tržište oligopola</vt:lpstr>
      <vt:lpstr>2.3. Tržište oligopola</vt:lpstr>
      <vt:lpstr>Slide 13</vt:lpstr>
      <vt:lpstr>Vrste oligopola</vt:lpstr>
      <vt:lpstr>Strategijsko međudjelovanje oligopola</vt:lpstr>
      <vt:lpstr>2.4. Monopol</vt:lpstr>
      <vt:lpstr>Slide 17</vt:lpstr>
      <vt:lpstr>Prirodni monopol</vt:lpstr>
      <vt:lpstr>Ekonomija obujma</vt:lpstr>
      <vt:lpstr>2.5. Mjerenje tržišne ili monopolske moći</vt:lpstr>
      <vt:lpstr>Slide 21</vt:lpstr>
      <vt:lpstr>Slide 22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2.TRŽIŠNE STRUKTURE</dc:title>
  <dc:creator>ivan</dc:creator>
  <cp:lastModifiedBy>Mare</cp:lastModifiedBy>
  <cp:revision>24</cp:revision>
  <dcterms:created xsi:type="dcterms:W3CDTF">2012-01-21T13:49:49Z</dcterms:created>
  <dcterms:modified xsi:type="dcterms:W3CDTF">2014-03-02T10:06:18Z</dcterms:modified>
</cp:coreProperties>
</file>